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Reem Kufi" panose="020B0604020202020204"/>
      <p:regular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1429D-0891-4556-A6B2-10613DEC78EB}">
  <a:tblStyle styleId="{0D91429D-0891-4556-A6B2-10613DEC78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94660"/>
  </p:normalViewPr>
  <p:slideViewPr>
    <p:cSldViewPr snapToGrid="0">
      <p:cViewPr varScale="1">
        <p:scale>
          <a:sx n="198" d="100"/>
          <a:sy n="198" d="100"/>
        </p:scale>
        <p:origin x="31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87e11f74e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87e11f74e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87e11f74e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87e11f74e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87e11f74e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87e11f74e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3 input datasets, we performed the classification using 4 classifiers namely, the Naives Bayes Classifier, SVM Classifier, Decision tree classifier, and random forest classifier. We then record the test accuracies of the 4 classifiers as shown in the slides above.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can be seen from the results, we were able to achieve a decent prediction accuracy of between 73-76 percent accuracies for the 4 models.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8ba9b8c4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8ba9b8c4d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in order to see if a neural network is able to better capture the complexities of the input features, we perform the same classification task using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neural network on the reduced features dataset.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enough, we were able to improve the test accuracy of the classification to 77.36 percent using a neural network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87e11f74e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87e11f74e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87e11f74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87e11f74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87e11f74e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87e11f74e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87e11f74e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87e11f74e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87e11f74e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87e11f74e_1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87e11f74e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87e11f74e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87e11f74e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87e11f74e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87e11f74e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87e11f74e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87e11f74e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87e11f74e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87e11f74e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87e11f74e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87e11f74e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87e11f74e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87e11f74e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87e11f74e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7e11f74e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87e11f74e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8ba9b8c4d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8ba9b8c4d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8ba9b8c4d_1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8ba9b8c4d_1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8ba9b8c4d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8ba9b8c4d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8ba9b8c4d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8ba9b8c4d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87e11f74e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87e11f74e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8ba9b8c4d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8ba9b8c4d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87e11f74e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a87e11f74e_1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8ba9b8c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8ba9b8c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8ba9b8c4d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8ba9b8c4d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7e11f74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87e11f74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7e11f74e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87e11f74e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87e11f74e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87e11f74e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7e11f74e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87e11f74e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865500" y="457200"/>
            <a:ext cx="74010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13150" y="1274475"/>
            <a:ext cx="7727700" cy="31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5000" y="4515675"/>
            <a:ext cx="9144000" cy="685800"/>
          </a:xfrm>
          <a:prstGeom prst="rect">
            <a:avLst/>
          </a:prstGeom>
          <a:solidFill>
            <a:srgbClr val="F9C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192350" y="1286875"/>
            <a:ext cx="67593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10375" y="540000"/>
            <a:ext cx="60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8" r:id="rId7"/>
    <p:sldLayoutId id="2147483660" r:id="rId8"/>
    <p:sldLayoutId id="2147483662" r:id="rId9"/>
    <p:sldLayoutId id="2147483663" r:id="rId10"/>
    <p:sldLayoutId id="2147483672" r:id="rId11"/>
    <p:sldLayoutId id="2147483674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ctrTitle"/>
          </p:nvPr>
        </p:nvSpPr>
        <p:spPr>
          <a:xfrm>
            <a:off x="1592850" y="276075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Formula One Dataset</a:t>
            </a:r>
            <a:endParaRPr b="1"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CX4032- Data Analytics and Mining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47451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 CLEANING  &amp; TRANSFORMING</a:t>
            </a:r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1"/>
          </p:nvPr>
        </p:nvSpPr>
        <p:spPr>
          <a:xfrm>
            <a:off x="1160550" y="1735950"/>
            <a:ext cx="6404700" cy="3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INTEGRATION: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results_df, status_df, races_df, circuits_df, drivers_df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CLEANING: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Filter rows to year between 2004 to 2017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Remove all rows with NaN value in ‘error-category’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Drop redundant attributes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TRANSFORMATION: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Normalize data by changing values of numeric columns to common scale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1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DIFFERENT INPUTS</a:t>
            </a:r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Original Dataset (A)</a:t>
            </a:r>
            <a:endParaRPr dirty="0"/>
          </a:p>
        </p:txBody>
      </p:sp>
      <p:sp>
        <p:nvSpPr>
          <p:cNvPr id="325" name="Google Shape;325;p44"/>
          <p:cNvSpPr txBox="1">
            <a:spLocks noGrp="1"/>
          </p:cNvSpPr>
          <p:nvPr>
            <p:ph type="subTitle" idx="2"/>
          </p:nvPr>
        </p:nvSpPr>
        <p:spPr>
          <a:xfrm>
            <a:off x="5410350" y="1661825"/>
            <a:ext cx="25941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with Added Features (B)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Error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Constructor Error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 Error Rate</a:t>
            </a:r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1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Original Dataset with Added Features + Reduce Features (C)</a:t>
            </a:r>
            <a:endParaRPr/>
          </a:p>
        </p:txBody>
      </p:sp>
      <p:grpSp>
        <p:nvGrpSpPr>
          <p:cNvPr id="327" name="Google Shape;327;p44"/>
          <p:cNvGrpSpPr/>
          <p:nvPr/>
        </p:nvGrpSpPr>
        <p:grpSpPr>
          <a:xfrm>
            <a:off x="1652900" y="2276202"/>
            <a:ext cx="332705" cy="331102"/>
            <a:chOff x="-49786250" y="2316650"/>
            <a:chExt cx="300900" cy="299450"/>
          </a:xfrm>
        </p:grpSpPr>
        <p:sp>
          <p:nvSpPr>
            <p:cNvPr id="328" name="Google Shape;328;p44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44"/>
          <p:cNvSpPr/>
          <p:nvPr/>
        </p:nvSpPr>
        <p:spPr>
          <a:xfrm>
            <a:off x="5508636" y="1365161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44"/>
          <p:cNvGrpSpPr/>
          <p:nvPr/>
        </p:nvGrpSpPr>
        <p:grpSpPr>
          <a:xfrm>
            <a:off x="3580660" y="3592611"/>
            <a:ext cx="239502" cy="338262"/>
            <a:chOff x="-47300587" y="123275"/>
            <a:chExt cx="190975" cy="269725"/>
          </a:xfrm>
        </p:grpSpPr>
        <p:sp>
          <p:nvSpPr>
            <p:cNvPr id="337" name="Google Shape;337;p44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4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5305575" y="13359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4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build="p"/>
      <p:bldP spid="325" grpId="0" uiExpand="1" build="p"/>
      <p:bldP spid="326" grpId="0" build="p"/>
      <p:bldP spid="3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385775" y="540000"/>
            <a:ext cx="33264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</a:t>
            </a:r>
            <a:br>
              <a:rPr lang="en"/>
            </a:b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1"/>
          </p:nvPr>
        </p:nvSpPr>
        <p:spPr>
          <a:xfrm>
            <a:off x="1552725" y="2039250"/>
            <a:ext cx="22857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- 75.6%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- 76.0%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- 76.2%</a:t>
            </a:r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subTitle" idx="2"/>
          </p:nvPr>
        </p:nvSpPr>
        <p:spPr>
          <a:xfrm>
            <a:off x="5410350" y="2039250"/>
            <a:ext cx="22857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- 74%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- 74.4%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- 74.8%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subTitle" idx="3"/>
          </p:nvPr>
        </p:nvSpPr>
        <p:spPr>
          <a:xfrm>
            <a:off x="1552725" y="17219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subTitle" idx="4"/>
          </p:nvPr>
        </p:nvSpPr>
        <p:spPr>
          <a:xfrm>
            <a:off x="5410350" y="1721975"/>
            <a:ext cx="3326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NAIVES BAYES  CLASSIFIER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subTitle" idx="5"/>
          </p:nvPr>
        </p:nvSpPr>
        <p:spPr>
          <a:xfrm>
            <a:off x="1552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- 68.7%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- 68.6%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- 73.5%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ubTitle" idx="6"/>
          </p:nvPr>
        </p:nvSpPr>
        <p:spPr>
          <a:xfrm>
            <a:off x="54103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- 72.1%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- 72.5%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- 74.4%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subTitle" idx="7"/>
          </p:nvPr>
        </p:nvSpPr>
        <p:spPr>
          <a:xfrm>
            <a:off x="1552725" y="3541250"/>
            <a:ext cx="32049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DECISION TREE CLASSIFIER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ubTitle" idx="8"/>
          </p:nvPr>
        </p:nvSpPr>
        <p:spPr>
          <a:xfrm>
            <a:off x="5410350" y="3541250"/>
            <a:ext cx="3711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RANDOM FOREST CLASSIFIER</a:t>
            </a:r>
            <a:endParaRPr/>
          </a:p>
        </p:txBody>
      </p:sp>
      <p:sp>
        <p:nvSpPr>
          <p:cNvPr id="358" name="Google Shape;358;p45"/>
          <p:cNvSpPr/>
          <p:nvPr/>
        </p:nvSpPr>
        <p:spPr>
          <a:xfrm>
            <a:off x="1447950" y="17133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5"/>
          <p:cNvSpPr/>
          <p:nvPr/>
        </p:nvSpPr>
        <p:spPr>
          <a:xfrm>
            <a:off x="5305575" y="17133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5"/>
          <p:cNvSpPr/>
          <p:nvPr/>
        </p:nvSpPr>
        <p:spPr>
          <a:xfrm>
            <a:off x="1447950" y="35326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5"/>
          <p:cNvSpPr/>
          <p:nvPr/>
        </p:nvSpPr>
        <p:spPr>
          <a:xfrm>
            <a:off x="5305575" y="35326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45"/>
          <p:cNvGrpSpPr/>
          <p:nvPr/>
        </p:nvGrpSpPr>
        <p:grpSpPr>
          <a:xfrm>
            <a:off x="4737207" y="1991070"/>
            <a:ext cx="326932" cy="382216"/>
            <a:chOff x="-48237000" y="2342650"/>
            <a:chExt cx="256800" cy="300225"/>
          </a:xfrm>
        </p:grpSpPr>
        <p:sp>
          <p:nvSpPr>
            <p:cNvPr id="363" name="Google Shape;363;p45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45"/>
          <p:cNvSpPr/>
          <p:nvPr/>
        </p:nvSpPr>
        <p:spPr>
          <a:xfrm>
            <a:off x="4708648" y="3821925"/>
            <a:ext cx="384062" cy="359014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5"/>
          <p:cNvGrpSpPr/>
          <p:nvPr/>
        </p:nvGrpSpPr>
        <p:grpSpPr>
          <a:xfrm>
            <a:off x="850522" y="1991265"/>
            <a:ext cx="385049" cy="381803"/>
            <a:chOff x="-47529700" y="2342000"/>
            <a:chExt cx="302450" cy="299900"/>
          </a:xfrm>
        </p:grpSpPr>
        <p:sp>
          <p:nvSpPr>
            <p:cNvPr id="368" name="Google Shape;368;p45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45"/>
          <p:cNvSpPr/>
          <p:nvPr/>
        </p:nvSpPr>
        <p:spPr>
          <a:xfrm>
            <a:off x="853024" y="3809028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>
            <a:spLocks noGrp="1"/>
          </p:cNvSpPr>
          <p:nvPr>
            <p:ph type="title"/>
          </p:nvPr>
        </p:nvSpPr>
        <p:spPr>
          <a:xfrm>
            <a:off x="385775" y="77250"/>
            <a:ext cx="3326400" cy="18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4-LAYERED NEURAL </a:t>
            </a:r>
            <a:br>
              <a:rPr lang="en"/>
            </a:br>
            <a:r>
              <a:rPr lang="en"/>
              <a:t>NETWORK</a:t>
            </a:r>
            <a:br>
              <a:rPr lang="en"/>
            </a:br>
            <a:endParaRPr/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00" y="1877550"/>
            <a:ext cx="59436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5004650" y="2606225"/>
            <a:ext cx="57570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77.36%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(Input C)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 idx="2"/>
          </p:nvPr>
        </p:nvSpPr>
        <p:spPr>
          <a:xfrm>
            <a:off x="1864525" y="24066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TWO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4" name="Google Shape;384;p47"/>
          <p:cNvSpPr txBox="1">
            <a:spLocks noGrp="1"/>
          </p:cNvSpPr>
          <p:nvPr>
            <p:ph type="subTitle" idx="1"/>
          </p:nvPr>
        </p:nvSpPr>
        <p:spPr>
          <a:xfrm>
            <a:off x="2343150" y="288828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Predict the Fastest Lap Time for a Race</a:t>
            </a:r>
            <a:endParaRPr sz="16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857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subTitle" idx="1"/>
          </p:nvPr>
        </p:nvSpPr>
        <p:spPr>
          <a:xfrm>
            <a:off x="2230488" y="286317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Gain additional points</a:t>
            </a: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subTitle" idx="2"/>
          </p:nvPr>
        </p:nvSpPr>
        <p:spPr>
          <a:xfrm>
            <a:off x="6119950" y="2863175"/>
            <a:ext cx="2285700" cy="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Predict the timing in milliseconds</a:t>
            </a:r>
            <a:endParaRPr/>
          </a:p>
        </p:txBody>
      </p:sp>
      <p:sp>
        <p:nvSpPr>
          <p:cNvPr id="392" name="Google Shape;392;p48"/>
          <p:cNvSpPr/>
          <p:nvPr/>
        </p:nvSpPr>
        <p:spPr>
          <a:xfrm>
            <a:off x="2049513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8"/>
          <p:cNvSpPr/>
          <p:nvPr/>
        </p:nvSpPr>
        <p:spPr>
          <a:xfrm>
            <a:off x="5938975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8"/>
          <p:cNvSpPr txBox="1">
            <a:spLocks noGrp="1"/>
          </p:cNvSpPr>
          <p:nvPr>
            <p:ph type="subTitle" idx="3"/>
          </p:nvPr>
        </p:nvSpPr>
        <p:spPr>
          <a:xfrm>
            <a:off x="2230813" y="25459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FASTEST LAP TIME</a:t>
            </a:r>
            <a:endParaRPr/>
          </a:p>
        </p:txBody>
      </p:sp>
      <p:sp>
        <p:nvSpPr>
          <p:cNvPr id="395" name="Google Shape;395;p48"/>
          <p:cNvSpPr txBox="1">
            <a:spLocks noGrp="1"/>
          </p:cNvSpPr>
          <p:nvPr>
            <p:ph type="subTitle" idx="4"/>
          </p:nvPr>
        </p:nvSpPr>
        <p:spPr>
          <a:xfrm>
            <a:off x="6119950" y="25459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1477075" y="2840134"/>
            <a:ext cx="335064" cy="335932"/>
            <a:chOff x="-50523475" y="2316000"/>
            <a:chExt cx="299325" cy="300100"/>
          </a:xfrm>
        </p:grpSpPr>
        <p:sp>
          <p:nvSpPr>
            <p:cNvPr id="397" name="Google Shape;397;p48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8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48"/>
          <p:cNvSpPr/>
          <p:nvPr/>
        </p:nvSpPr>
        <p:spPr>
          <a:xfrm>
            <a:off x="5938975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48"/>
          <p:cNvGrpSpPr/>
          <p:nvPr/>
        </p:nvGrpSpPr>
        <p:grpSpPr>
          <a:xfrm>
            <a:off x="5346559" y="2843646"/>
            <a:ext cx="375042" cy="328925"/>
            <a:chOff x="-46033225" y="1982825"/>
            <a:chExt cx="300900" cy="263900"/>
          </a:xfrm>
        </p:grpSpPr>
        <p:sp>
          <p:nvSpPr>
            <p:cNvPr id="401" name="Google Shape;401;p48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build="p"/>
      <p:bldP spid="391" grpId="0" build="p"/>
      <p:bldP spid="394" grpId="0" build="p"/>
      <p:bldP spid="39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>
            <a:spLocks noGrp="1"/>
          </p:cNvSpPr>
          <p:nvPr>
            <p:ph type="title"/>
          </p:nvPr>
        </p:nvSpPr>
        <p:spPr>
          <a:xfrm>
            <a:off x="720000" y="82800"/>
            <a:ext cx="47451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 CLEANING  &amp; TRANSFORMING</a:t>
            </a:r>
            <a:endParaRPr/>
          </a:p>
        </p:txBody>
      </p:sp>
      <p:sp>
        <p:nvSpPr>
          <p:cNvPr id="409" name="Google Shape;409;p49"/>
          <p:cNvSpPr txBox="1">
            <a:spLocks noGrp="1"/>
          </p:cNvSpPr>
          <p:nvPr>
            <p:ph type="subTitle" idx="1"/>
          </p:nvPr>
        </p:nvSpPr>
        <p:spPr>
          <a:xfrm>
            <a:off x="1160550" y="1507350"/>
            <a:ext cx="6404700" cy="3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INTEGRATION: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qualifying_df, races_df, circuits_df, results_df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CLEANING: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Remove all rows with NaN value in ‘q1’ and ‘fastestLapTime’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Drop redundant attributes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TRANSFORMATION: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em Kufi"/>
              <a:buChar char="●"/>
            </a:pPr>
            <a:r>
              <a:rPr lang="en" dirty="0"/>
              <a:t>Generate new column and insert shortest timing between q1, q2, q3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Normalize data by changing values of numeric columns to common scale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15" name="Google Shape;415;p50"/>
          <p:cNvSpPr txBox="1">
            <a:spLocks noGrp="1"/>
          </p:cNvSpPr>
          <p:nvPr>
            <p:ph type="subTitle" idx="1"/>
          </p:nvPr>
        </p:nvSpPr>
        <p:spPr>
          <a:xfrm>
            <a:off x="1160550" y="1466850"/>
            <a:ext cx="4758900" cy="3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4-LAYERED NEURAL NETWORK: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Performs regression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Adam Optimizer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Rate: 0.001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Decay: 1e-6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500 Epochs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75% original dataset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25% used for validation for each epoch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REDUCED DATASET: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sklearn function -  SelectKBest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subTitle" idx="1"/>
          </p:nvPr>
        </p:nvSpPr>
        <p:spPr>
          <a:xfrm>
            <a:off x="1342700" y="4560125"/>
            <a:ext cx="14004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eem Kufi"/>
                <a:ea typeface="Reem Kufi"/>
                <a:cs typeface="Reem Kufi"/>
                <a:sym typeface="Reem Kufi"/>
              </a:rPr>
              <a:t>Initial Dataset</a:t>
            </a:r>
            <a:endParaRPr/>
          </a:p>
        </p:txBody>
      </p:sp>
      <p:pic>
        <p:nvPicPr>
          <p:cNvPr id="422" name="Google Shape;422;p51"/>
          <p:cNvPicPr preferRelativeResize="0"/>
          <p:nvPr/>
        </p:nvPicPr>
        <p:blipFill rotWithShape="1">
          <a:blip r:embed="rId3">
            <a:alphaModFix/>
          </a:blip>
          <a:srcRect t="79861" r="40905"/>
          <a:stretch/>
        </p:blipFill>
        <p:spPr>
          <a:xfrm>
            <a:off x="634600" y="4057650"/>
            <a:ext cx="3512349" cy="3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1"/>
          <p:cNvPicPr preferRelativeResize="0"/>
          <p:nvPr/>
        </p:nvPicPr>
        <p:blipFill rotWithShape="1">
          <a:blip r:embed="rId4">
            <a:alphaModFix/>
          </a:blip>
          <a:srcRect l="3976" t="77425" r="44514"/>
          <a:stretch/>
        </p:blipFill>
        <p:spPr>
          <a:xfrm>
            <a:off x="5186350" y="4029300"/>
            <a:ext cx="3575774" cy="3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>
            <a:spLocks noGrp="1"/>
          </p:cNvSpPr>
          <p:nvPr>
            <p:ph type="subTitle" idx="1"/>
          </p:nvPr>
        </p:nvSpPr>
        <p:spPr>
          <a:xfrm>
            <a:off x="6116132" y="4560125"/>
            <a:ext cx="21564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eem Kufi"/>
                <a:ea typeface="Reem Kufi"/>
                <a:cs typeface="Reem Kufi"/>
                <a:sym typeface="Reem Kufi"/>
              </a:rPr>
              <a:t>Reduced Dataset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25" y="1608000"/>
            <a:ext cx="4326725" cy="20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075" y="1608000"/>
            <a:ext cx="4146326" cy="20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2" name="Google Shape;432;p52"/>
          <p:cNvSpPr txBox="1">
            <a:spLocks noGrp="1"/>
          </p:cNvSpPr>
          <p:nvPr>
            <p:ph type="title" idx="2"/>
          </p:nvPr>
        </p:nvSpPr>
        <p:spPr>
          <a:xfrm>
            <a:off x="1864525" y="24066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THREE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3" name="Google Shape;433;p52"/>
          <p:cNvSpPr txBox="1">
            <a:spLocks noGrp="1"/>
          </p:cNvSpPr>
          <p:nvPr>
            <p:ph type="subTitle" idx="1"/>
          </p:nvPr>
        </p:nvSpPr>
        <p:spPr>
          <a:xfrm>
            <a:off x="1757275" y="2885175"/>
            <a:ext cx="55401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Final Driver Standing for Driver driving a particular Constructor</a:t>
            </a:r>
            <a:endParaRPr sz="16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title" idx="2"/>
          </p:nvPr>
        </p:nvSpPr>
        <p:spPr>
          <a:xfrm>
            <a:off x="1864525" y="26352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 ONE DETAILS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857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  <p:sp>
        <p:nvSpPr>
          <p:cNvPr id="439" name="Google Shape;439;p53"/>
          <p:cNvSpPr txBox="1">
            <a:spLocks noGrp="1"/>
          </p:cNvSpPr>
          <p:nvPr>
            <p:ph type="subTitle" idx="1"/>
          </p:nvPr>
        </p:nvSpPr>
        <p:spPr>
          <a:xfrm>
            <a:off x="2230488" y="286317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Will driver perform better in another Constructor?</a:t>
            </a:r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subTitle" idx="2"/>
          </p:nvPr>
        </p:nvSpPr>
        <p:spPr>
          <a:xfrm>
            <a:off x="6119950" y="2863175"/>
            <a:ext cx="2285700" cy="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Predict the final driver standing position with another constructor</a:t>
            </a:r>
            <a:endParaRPr dirty="0"/>
          </a:p>
        </p:txBody>
      </p:sp>
      <p:sp>
        <p:nvSpPr>
          <p:cNvPr id="441" name="Google Shape;441;p53"/>
          <p:cNvSpPr/>
          <p:nvPr/>
        </p:nvSpPr>
        <p:spPr>
          <a:xfrm>
            <a:off x="2049513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3"/>
          <p:cNvSpPr/>
          <p:nvPr/>
        </p:nvSpPr>
        <p:spPr>
          <a:xfrm>
            <a:off x="5938975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3"/>
          <p:cNvSpPr txBox="1">
            <a:spLocks noGrp="1"/>
          </p:cNvSpPr>
          <p:nvPr>
            <p:ph type="subTitle" idx="3"/>
          </p:nvPr>
        </p:nvSpPr>
        <p:spPr>
          <a:xfrm>
            <a:off x="2230825" y="2223375"/>
            <a:ext cx="22857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DRIVER’S PERFORMANCE </a:t>
            </a:r>
            <a:endParaRPr dirty="0"/>
          </a:p>
        </p:txBody>
      </p:sp>
      <p:sp>
        <p:nvSpPr>
          <p:cNvPr id="444" name="Google Shape;444;p53"/>
          <p:cNvSpPr txBox="1">
            <a:spLocks noGrp="1"/>
          </p:cNvSpPr>
          <p:nvPr>
            <p:ph type="subTitle" idx="4"/>
          </p:nvPr>
        </p:nvSpPr>
        <p:spPr>
          <a:xfrm>
            <a:off x="6119950" y="25459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grpSp>
        <p:nvGrpSpPr>
          <p:cNvPr id="445" name="Google Shape;445;p53"/>
          <p:cNvGrpSpPr/>
          <p:nvPr/>
        </p:nvGrpSpPr>
        <p:grpSpPr>
          <a:xfrm>
            <a:off x="1477075" y="2840134"/>
            <a:ext cx="335064" cy="335932"/>
            <a:chOff x="-50523475" y="2316000"/>
            <a:chExt cx="299325" cy="300100"/>
          </a:xfrm>
        </p:grpSpPr>
        <p:sp>
          <p:nvSpPr>
            <p:cNvPr id="446" name="Google Shape;446;p53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53"/>
          <p:cNvSpPr/>
          <p:nvPr/>
        </p:nvSpPr>
        <p:spPr>
          <a:xfrm>
            <a:off x="5938975" y="25412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53"/>
          <p:cNvGrpSpPr/>
          <p:nvPr/>
        </p:nvGrpSpPr>
        <p:grpSpPr>
          <a:xfrm>
            <a:off x="5346559" y="2843646"/>
            <a:ext cx="375042" cy="328925"/>
            <a:chOff x="-46033225" y="1982825"/>
            <a:chExt cx="300900" cy="263900"/>
          </a:xfrm>
        </p:grpSpPr>
        <p:sp>
          <p:nvSpPr>
            <p:cNvPr id="450" name="Google Shape;450;p53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build="p"/>
      <p:bldP spid="440" grpId="0" build="p"/>
      <p:bldP spid="443" grpId="0" build="p"/>
      <p:bldP spid="44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323525" y="0"/>
            <a:ext cx="6330900" cy="14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INTEGRATION,  CLEANING  &amp; TRANSFORMING</a:t>
            </a:r>
            <a:endParaRPr dirty="0"/>
          </a:p>
        </p:txBody>
      </p:sp>
      <p:sp>
        <p:nvSpPr>
          <p:cNvPr id="458" name="Google Shape;458;p54"/>
          <p:cNvSpPr txBox="1">
            <a:spLocks noGrp="1"/>
          </p:cNvSpPr>
          <p:nvPr>
            <p:ph type="subTitle" idx="1"/>
          </p:nvPr>
        </p:nvSpPr>
        <p:spPr>
          <a:xfrm>
            <a:off x="632225" y="1056100"/>
            <a:ext cx="7426200" cy="3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INTEGRATION: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Used the data frame created in Problem 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CLEANING: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Drop redundant attributes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SPLITTING: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em Kufi"/>
              <a:buChar char="●"/>
            </a:pPr>
            <a:r>
              <a:rPr lang="en" dirty="0"/>
              <a:t>Generate Train and Test set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TRANSFORMATION: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em Kufi"/>
              <a:buChar char="●"/>
            </a:pPr>
            <a:r>
              <a:rPr lang="en" dirty="0"/>
              <a:t>Group by ‘driverId’, ‘constructorId’, ‘year’ and aggregate values using mean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Normalize data by changing values of numeric columns to common scale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64" name="Google Shape;464;p55"/>
          <p:cNvSpPr txBox="1">
            <a:spLocks noGrp="1"/>
          </p:cNvSpPr>
          <p:nvPr>
            <p:ph type="subTitle" idx="1"/>
          </p:nvPr>
        </p:nvSpPr>
        <p:spPr>
          <a:xfrm>
            <a:off x="1160550" y="14668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4-LAYERED NEURAL NETWORK: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Performs regression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Adam Optimizer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Rate: 0.001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Decay: 1e-6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1000 Epochs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t="79483" r="39481" b="2"/>
          <a:stretch/>
        </p:blipFill>
        <p:spPr>
          <a:xfrm>
            <a:off x="1443122" y="4339812"/>
            <a:ext cx="6257775" cy="4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188" y="1157975"/>
            <a:ext cx="5833647" cy="30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350825"/>
            <a:ext cx="65436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3" name="Google Shape;483;p58"/>
          <p:cNvSpPr txBox="1">
            <a:spLocks noGrp="1"/>
          </p:cNvSpPr>
          <p:nvPr>
            <p:ph type="title" idx="2"/>
          </p:nvPr>
        </p:nvSpPr>
        <p:spPr>
          <a:xfrm>
            <a:off x="1975525" y="24066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of Problem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" name="Google Shape;433;p52">
            <a:extLst>
              <a:ext uri="{FF2B5EF4-FFF2-40B4-BE49-F238E27FC236}">
                <a16:creationId xmlns:a16="http://schemas.microsoft.com/office/drawing/2014/main" id="{F9662112-DF78-4FAB-8D7A-DAF47B5B6D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8275" y="2862873"/>
            <a:ext cx="55401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/>
              <a:t>Gather insights on test accuracy of Problem 1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>
            <a:spLocks noGrp="1"/>
          </p:cNvSpPr>
          <p:nvPr>
            <p:ph type="title"/>
          </p:nvPr>
        </p:nvSpPr>
        <p:spPr>
          <a:xfrm>
            <a:off x="117625" y="669675"/>
            <a:ext cx="38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Extension of Problem 1</a:t>
            </a:r>
            <a:endParaRPr/>
          </a:p>
        </p:txBody>
      </p:sp>
      <p:sp>
        <p:nvSpPr>
          <p:cNvPr id="489" name="Google Shape;489;p59"/>
          <p:cNvSpPr txBox="1">
            <a:spLocks noGrp="1"/>
          </p:cNvSpPr>
          <p:nvPr>
            <p:ph type="title" idx="2"/>
          </p:nvPr>
        </p:nvSpPr>
        <p:spPr>
          <a:xfrm>
            <a:off x="876525" y="1486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59"/>
          <p:cNvSpPr txBox="1">
            <a:spLocks noGrp="1"/>
          </p:cNvSpPr>
          <p:nvPr>
            <p:ph type="subTitle" idx="1"/>
          </p:nvPr>
        </p:nvSpPr>
        <p:spPr>
          <a:xfrm>
            <a:off x="2047875" y="1420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NEW DATASET</a:t>
            </a:r>
            <a:endParaRPr dirty="0"/>
          </a:p>
        </p:txBody>
      </p:sp>
      <p:sp>
        <p:nvSpPr>
          <p:cNvPr id="491" name="Google Shape;491;p59"/>
          <p:cNvSpPr txBox="1">
            <a:spLocks noGrp="1"/>
          </p:cNvSpPr>
          <p:nvPr>
            <p:ph type="subTitle" idx="3"/>
          </p:nvPr>
        </p:nvSpPr>
        <p:spPr>
          <a:xfrm>
            <a:off x="2047875" y="1716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Addition of another set of data from Kaggle</a:t>
            </a:r>
            <a:endParaRPr/>
          </a:p>
        </p:txBody>
      </p:sp>
      <p:sp>
        <p:nvSpPr>
          <p:cNvPr id="492" name="Google Shape;492;p59"/>
          <p:cNvSpPr txBox="1">
            <a:spLocks noGrp="1"/>
          </p:cNvSpPr>
          <p:nvPr>
            <p:ph type="title" idx="4"/>
          </p:nvPr>
        </p:nvSpPr>
        <p:spPr>
          <a:xfrm>
            <a:off x="876525" y="3153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3" name="Google Shape;493;p59"/>
          <p:cNvSpPr txBox="1">
            <a:spLocks noGrp="1"/>
          </p:cNvSpPr>
          <p:nvPr>
            <p:ph type="subTitle" idx="5"/>
          </p:nvPr>
        </p:nvSpPr>
        <p:spPr>
          <a:xfrm>
            <a:off x="2047875" y="3087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ubTitle" idx="6"/>
          </p:nvPr>
        </p:nvSpPr>
        <p:spPr>
          <a:xfrm>
            <a:off x="2047875" y="3383000"/>
            <a:ext cx="22857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Determine if new Classification Model can help derive better insights to race predictions</a:t>
            </a:r>
            <a:endParaRPr/>
          </a:p>
        </p:txBody>
      </p:sp>
      <p:sp>
        <p:nvSpPr>
          <p:cNvPr id="495" name="Google Shape;495;p59"/>
          <p:cNvSpPr txBox="1">
            <a:spLocks noGrp="1"/>
          </p:cNvSpPr>
          <p:nvPr>
            <p:ph type="title" idx="7"/>
          </p:nvPr>
        </p:nvSpPr>
        <p:spPr>
          <a:xfrm>
            <a:off x="4695825" y="1486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subTitle" idx="8"/>
          </p:nvPr>
        </p:nvSpPr>
        <p:spPr>
          <a:xfrm>
            <a:off x="5867175" y="12604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INCREASE CLASSES TO PREDICT</a:t>
            </a:r>
            <a:endParaRPr dirty="0"/>
          </a:p>
        </p:txBody>
      </p:sp>
      <p:sp>
        <p:nvSpPr>
          <p:cNvPr id="497" name="Google Shape;497;p59"/>
          <p:cNvSpPr txBox="1">
            <a:spLocks noGrp="1"/>
          </p:cNvSpPr>
          <p:nvPr>
            <p:ph type="subTitle" idx="9"/>
          </p:nvPr>
        </p:nvSpPr>
        <p:spPr>
          <a:xfrm>
            <a:off x="5867175" y="18849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 Classes to 4 Classes Classification</a:t>
            </a:r>
            <a:endParaRPr/>
          </a:p>
        </p:txBody>
      </p:sp>
      <p:sp>
        <p:nvSpPr>
          <p:cNvPr id="498" name="Google Shape;498;p59"/>
          <p:cNvSpPr txBox="1">
            <a:spLocks noGrp="1"/>
          </p:cNvSpPr>
          <p:nvPr>
            <p:ph type="title" idx="13"/>
          </p:nvPr>
        </p:nvSpPr>
        <p:spPr>
          <a:xfrm>
            <a:off x="4695825" y="3153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9" name="Google Shape;499;p59"/>
          <p:cNvSpPr txBox="1">
            <a:spLocks noGrp="1"/>
          </p:cNvSpPr>
          <p:nvPr>
            <p:ph type="subTitle" idx="14"/>
          </p:nvPr>
        </p:nvSpPr>
        <p:spPr>
          <a:xfrm>
            <a:off x="5867175" y="3087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00" name="Google Shape;500;p59"/>
          <p:cNvSpPr txBox="1">
            <a:spLocks noGrp="1"/>
          </p:cNvSpPr>
          <p:nvPr>
            <p:ph type="subTitle" idx="15"/>
          </p:nvPr>
        </p:nvSpPr>
        <p:spPr>
          <a:xfrm>
            <a:off x="5867175" y="3425225"/>
            <a:ext cx="25242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: DNF (Did Not Finish)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: Podium (1st to 3rd)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PWP (4th to 10th)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Finished ( Above 10th position)</a:t>
            </a:r>
            <a:endParaRPr/>
          </a:p>
        </p:txBody>
      </p:sp>
      <p:sp>
        <p:nvSpPr>
          <p:cNvPr id="501" name="Google Shape;501;p59"/>
          <p:cNvSpPr/>
          <p:nvPr/>
        </p:nvSpPr>
        <p:spPr>
          <a:xfrm>
            <a:off x="1943100" y="14866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9"/>
          <p:cNvSpPr/>
          <p:nvPr/>
        </p:nvSpPr>
        <p:spPr>
          <a:xfrm>
            <a:off x="1943100" y="315350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9"/>
          <p:cNvSpPr/>
          <p:nvPr/>
        </p:nvSpPr>
        <p:spPr>
          <a:xfrm>
            <a:off x="5762400" y="14866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9"/>
          <p:cNvSpPr/>
          <p:nvPr/>
        </p:nvSpPr>
        <p:spPr>
          <a:xfrm>
            <a:off x="5762400" y="315350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build="p"/>
      <p:bldP spid="491" grpId="0" build="p"/>
      <p:bldP spid="493" grpId="0" build="p"/>
      <p:bldP spid="494" grpId="0" build="p"/>
      <p:bldP spid="496" grpId="0" build="p"/>
      <p:bldP spid="497" grpId="0" build="p"/>
      <p:bldP spid="499" grpId="0" build="p"/>
      <p:bldP spid="50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subTitle" idx="1"/>
          </p:nvPr>
        </p:nvSpPr>
        <p:spPr>
          <a:xfrm>
            <a:off x="1160550" y="1466850"/>
            <a:ext cx="4758900" cy="3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4-LAYERED NEURAL NETWORK: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Performs Multilabel Classification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SGD Optimizer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Rate: 0.001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Learning Decay: 1e-6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1000 Epochs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80% original dataset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20% used for validation for each epoch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eem Kufi"/>
                <a:ea typeface="Reem Kufi"/>
                <a:cs typeface="Reem Kufi"/>
                <a:sym typeface="Reem Kufi"/>
              </a:rPr>
              <a:t>REDUCED DATASET:</a:t>
            </a:r>
            <a:endParaRPr dirty="0"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sklearn function -  SelectKBest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K = 10, 10 input features used for classification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16" name="Google Shape;5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863" y="1158075"/>
            <a:ext cx="5718276" cy="28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1"/>
          <p:cNvSpPr txBox="1"/>
          <p:nvPr/>
        </p:nvSpPr>
        <p:spPr>
          <a:xfrm>
            <a:off x="3545463" y="3865650"/>
            <a:ext cx="21600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Accuracy vs. Epochs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85350"/>
            <a:ext cx="75723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>
            <a:spLocks noGrp="1"/>
          </p:cNvSpPr>
          <p:nvPr>
            <p:ph type="title"/>
          </p:nvPr>
        </p:nvSpPr>
        <p:spPr>
          <a:xfrm>
            <a:off x="217425" y="28337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24" name="Google Shape;524;p62"/>
          <p:cNvPicPr preferRelativeResize="0"/>
          <p:nvPr/>
        </p:nvPicPr>
        <p:blipFill rotWithShape="1">
          <a:blip r:embed="rId3">
            <a:alphaModFix/>
          </a:blip>
          <a:srcRect r="-7353" b="-2532"/>
          <a:stretch/>
        </p:blipFill>
        <p:spPr>
          <a:xfrm>
            <a:off x="415000" y="995050"/>
            <a:ext cx="2738718" cy="41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823" y="3347025"/>
            <a:ext cx="5615050" cy="12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2"/>
          <p:cNvSpPr txBox="1"/>
          <p:nvPr/>
        </p:nvSpPr>
        <p:spPr>
          <a:xfrm>
            <a:off x="4330800" y="930325"/>
            <a:ext cx="40101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Find out reason for low accuracy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Determine the percentage of correct predictions for each class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0% accuracy for DNF, DNF takes up 19% of test set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Able to achieve decent accuracies for other 3 classes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Hard to predict DNFs as it is hard to determine occurrence of accidents and technical failures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48" y="1040452"/>
            <a:ext cx="738175" cy="7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>
            <a:spLocks noGrp="1"/>
          </p:cNvSpPr>
          <p:nvPr>
            <p:ph type="subTitle" idx="4294967295"/>
          </p:nvPr>
        </p:nvSpPr>
        <p:spPr>
          <a:xfrm>
            <a:off x="3532788" y="1778625"/>
            <a:ext cx="13197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DRIVER</a:t>
            </a:r>
            <a:endParaRPr sz="1700"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892" y="1618550"/>
            <a:ext cx="842183" cy="84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707850" y="529325"/>
            <a:ext cx="29922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026" y="2746837"/>
            <a:ext cx="896724" cy="89674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>
            <a:spLocks noGrp="1"/>
          </p:cNvSpPr>
          <p:nvPr>
            <p:ph type="subTitle" idx="4294967295"/>
          </p:nvPr>
        </p:nvSpPr>
        <p:spPr>
          <a:xfrm>
            <a:off x="5696225" y="2017125"/>
            <a:ext cx="25503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DRIVER CHAMPIONSHIP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4294967295"/>
          </p:nvPr>
        </p:nvSpPr>
        <p:spPr>
          <a:xfrm>
            <a:off x="934961" y="2456216"/>
            <a:ext cx="16188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" sz="1700" dirty="0"/>
              <a:t>ONSTRUCTOR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(TEAM)</a:t>
            </a:r>
            <a:endParaRPr sz="1700" dirty="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50" y="2631201"/>
            <a:ext cx="773775" cy="7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>
            <a:spLocks noGrp="1"/>
          </p:cNvSpPr>
          <p:nvPr>
            <p:ph type="subTitle" idx="4294967295"/>
          </p:nvPr>
        </p:nvSpPr>
        <p:spPr>
          <a:xfrm>
            <a:off x="3452300" y="3521600"/>
            <a:ext cx="14049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DRIVER</a:t>
            </a:r>
            <a:endParaRPr sz="1700"/>
          </a:p>
        </p:txBody>
      </p:sp>
      <p:cxnSp>
        <p:nvCxnSpPr>
          <p:cNvPr id="213" name="Google Shape;213;p36"/>
          <p:cNvCxnSpPr/>
          <p:nvPr/>
        </p:nvCxnSpPr>
        <p:spPr>
          <a:xfrm rot="10800000" flipH="1">
            <a:off x="2826484" y="1742921"/>
            <a:ext cx="956700" cy="7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6"/>
          <p:cNvCxnSpPr>
            <a:endCxn id="211" idx="1"/>
          </p:cNvCxnSpPr>
          <p:nvPr/>
        </p:nvCxnSpPr>
        <p:spPr>
          <a:xfrm>
            <a:off x="2844550" y="2534189"/>
            <a:ext cx="961200" cy="4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5" name="Google Shape;2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026" y="958975"/>
            <a:ext cx="896724" cy="896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>
            <a:spLocks noGrp="1"/>
          </p:cNvSpPr>
          <p:nvPr>
            <p:ph type="subTitle" idx="4294967295"/>
          </p:nvPr>
        </p:nvSpPr>
        <p:spPr>
          <a:xfrm>
            <a:off x="5779100" y="3697400"/>
            <a:ext cx="25503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CONSTRUCTOR CHAMPIONSHIP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26" y="3457245"/>
            <a:ext cx="845149" cy="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>
            <a:spLocks noGrp="1"/>
          </p:cNvSpPr>
          <p:nvPr>
            <p:ph type="subTitle" idx="4294967295"/>
          </p:nvPr>
        </p:nvSpPr>
        <p:spPr>
          <a:xfrm>
            <a:off x="906433" y="4245891"/>
            <a:ext cx="16245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CONSTRUCTOR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(TEAM)</a:t>
            </a:r>
            <a:endParaRPr sz="1700"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50" y="3697399"/>
            <a:ext cx="1075565" cy="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81" y="1855725"/>
            <a:ext cx="1075028" cy="6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1646250" y="3079413"/>
            <a:ext cx="216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209" grpId="0" build="p"/>
      <p:bldP spid="210" grpId="0" uiExpand="1" build="p"/>
      <p:bldP spid="212" grpId="0" build="p"/>
      <p:bldP spid="216" grpId="0" build="p"/>
      <p:bldP spid="218" grpId="0" uiExpand="1" build="p"/>
      <p:bldP spid="2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title" idx="2"/>
          </p:nvPr>
        </p:nvSpPr>
        <p:spPr>
          <a:xfrm>
            <a:off x="1864525" y="24066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8" name="Google Shape;538;p64"/>
          <p:cNvSpPr txBox="1">
            <a:spLocks noGrp="1"/>
          </p:cNvSpPr>
          <p:nvPr>
            <p:ph type="subTitle" idx="1"/>
          </p:nvPr>
        </p:nvSpPr>
        <p:spPr>
          <a:xfrm>
            <a:off x="942975" y="1619250"/>
            <a:ext cx="70401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Circuit Informations are not important features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Constructor &amp; Driver informations are more important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Result are unpredictable due to variables such as collisions and accident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dirty="0"/>
              <a:t>Able to achieve decent accuracy for most of the problem.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10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ubTitle" idx="1"/>
          </p:nvPr>
        </p:nvSpPr>
        <p:spPr>
          <a:xfrm>
            <a:off x="708150" y="1230300"/>
            <a:ext cx="7727700" cy="3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1 F1 Season annually, ~21 Grand Prix (races)</a:t>
            </a:r>
            <a:endParaRPr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Each race has its own race winners</a:t>
            </a:r>
            <a:endParaRPr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Points accumulated in each race contributes to the Driver’s Championship and Constructor’s Championship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75" y="3116997"/>
            <a:ext cx="635900" cy="79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-338325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Australian GP</a:t>
            </a:r>
            <a:endParaRPr sz="1100"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175" y="3203025"/>
            <a:ext cx="830400" cy="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896875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Bahrain GP</a:t>
            </a:r>
            <a:endParaRPr sz="1100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075" y="3249626"/>
            <a:ext cx="835149" cy="5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1881150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Chinese GP</a:t>
            </a:r>
            <a:endParaRPr sz="1100"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6675" y="3151136"/>
            <a:ext cx="726600" cy="7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5033625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United States GP</a:t>
            </a:r>
            <a:endParaRPr sz="1100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0424" y="3135676"/>
            <a:ext cx="726600" cy="757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6192225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Brazilian GP</a:t>
            </a:r>
            <a:endParaRPr sz="1100"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4175" y="3151149"/>
            <a:ext cx="777825" cy="7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7301575" y="3911875"/>
            <a:ext cx="17430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Abu Dhabi GP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1609125" y="1832350"/>
            <a:ext cx="614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rPr>
              <a:t>KDD:</a:t>
            </a:r>
            <a:endParaRPr sz="1600" dirty="0">
              <a:solidFill>
                <a:schemeClr val="dk2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 overall Race Strategy for a Constructor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Increases chance of winning Championships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Winning Constructor Championships will increase Constructor budget for next F1 season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8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Driver finishes in Point Winning Position</a:t>
            </a:r>
            <a:endParaRPr dirty="0"/>
          </a:p>
        </p:txBody>
      </p:sp>
      <p:sp>
        <p:nvSpPr>
          <p:cNvPr id="252" name="Google Shape;252;p39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Fastest Lap Time for a Race</a:t>
            </a:r>
            <a:endParaRPr dirty="0"/>
          </a:p>
        </p:txBody>
      </p:sp>
      <p:sp>
        <p:nvSpPr>
          <p:cNvPr id="253" name="Google Shape;253;p39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36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Driver Standing for Driver driving a particular Constructor</a:t>
            </a:r>
            <a:endParaRPr/>
          </a:p>
        </p:txBody>
      </p:sp>
      <p:grpSp>
        <p:nvGrpSpPr>
          <p:cNvPr id="254" name="Google Shape;254;p39"/>
          <p:cNvGrpSpPr/>
          <p:nvPr/>
        </p:nvGrpSpPr>
        <p:grpSpPr>
          <a:xfrm>
            <a:off x="1652900" y="2276202"/>
            <a:ext cx="332705" cy="331102"/>
            <a:chOff x="-49786250" y="2316650"/>
            <a:chExt cx="300900" cy="299450"/>
          </a:xfrm>
        </p:grpSpPr>
        <p:sp>
          <p:nvSpPr>
            <p:cNvPr id="255" name="Google Shape;255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9"/>
          <p:cNvSpPr/>
          <p:nvPr/>
        </p:nvSpPr>
        <p:spPr>
          <a:xfrm>
            <a:off x="1447950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5305575" y="2246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3376750" y="35707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39"/>
          <p:cNvGrpSpPr/>
          <p:nvPr/>
        </p:nvGrpSpPr>
        <p:grpSpPr>
          <a:xfrm>
            <a:off x="5533251" y="2266571"/>
            <a:ext cx="347599" cy="350371"/>
            <a:chOff x="1777925" y="1953700"/>
            <a:chExt cx="294600" cy="296950"/>
          </a:xfrm>
        </p:grpSpPr>
        <p:sp>
          <p:nvSpPr>
            <p:cNvPr id="266" name="Google Shape;266;p39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9"/>
          <p:cNvGrpSpPr/>
          <p:nvPr/>
        </p:nvGrpSpPr>
        <p:grpSpPr>
          <a:xfrm>
            <a:off x="3610088" y="3646093"/>
            <a:ext cx="340168" cy="309628"/>
            <a:chOff x="1487200" y="4421025"/>
            <a:chExt cx="483125" cy="439750"/>
          </a:xfrm>
        </p:grpSpPr>
        <p:sp>
          <p:nvSpPr>
            <p:cNvPr id="271" name="Google Shape;271;p39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build="p"/>
      <p:bldP spid="252" grpId="0" build="p"/>
      <p:bldP spid="25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Dataset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Jupyter Notebook</a:t>
            </a:r>
            <a:endParaRPr dirty="0"/>
          </a:p>
        </p:txBody>
      </p:sp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3003125" y="1335042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2"/>
          </p:nvPr>
        </p:nvSpPr>
        <p:spPr>
          <a:xfrm>
            <a:off x="1864525" y="2406625"/>
            <a:ext cx="53256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7" name="Google Shape;287;p41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Predict if Driver finishes in Point Winning Position (PWP)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2857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</a:t>
            </a:r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805688" y="17749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Driver finishes in Top 10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1987300" y="3167975"/>
            <a:ext cx="2285700" cy="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Finish in PWP or not</a:t>
            </a:r>
            <a:endParaRPr dirty="0"/>
          </a:p>
        </p:txBody>
      </p:sp>
      <p:sp>
        <p:nvSpPr>
          <p:cNvPr id="295" name="Google Shape;295;p42"/>
          <p:cNvSpPr/>
          <p:nvPr/>
        </p:nvSpPr>
        <p:spPr>
          <a:xfrm>
            <a:off x="3624713" y="145304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1806325" y="28460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3"/>
          </p:nvPr>
        </p:nvSpPr>
        <p:spPr>
          <a:xfrm>
            <a:off x="3806013" y="14576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PWP</a:t>
            </a:r>
            <a:endParaRPr dirty="0"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4"/>
          </p:nvPr>
        </p:nvSpPr>
        <p:spPr>
          <a:xfrm>
            <a:off x="1987300" y="28507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grpSp>
        <p:nvGrpSpPr>
          <p:cNvPr id="299" name="Google Shape;299;p42"/>
          <p:cNvGrpSpPr/>
          <p:nvPr/>
        </p:nvGrpSpPr>
        <p:grpSpPr>
          <a:xfrm>
            <a:off x="3052275" y="1751884"/>
            <a:ext cx="335064" cy="335932"/>
            <a:chOff x="-50523475" y="2316000"/>
            <a:chExt cx="299325" cy="300100"/>
          </a:xfrm>
        </p:grpSpPr>
        <p:sp>
          <p:nvSpPr>
            <p:cNvPr id="300" name="Google Shape;300;p42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42"/>
          <p:cNvSpPr/>
          <p:nvPr/>
        </p:nvSpPr>
        <p:spPr>
          <a:xfrm>
            <a:off x="1806325" y="2846099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42"/>
          <p:cNvGrpSpPr/>
          <p:nvPr/>
        </p:nvGrpSpPr>
        <p:grpSpPr>
          <a:xfrm>
            <a:off x="1213909" y="3148446"/>
            <a:ext cx="375042" cy="328925"/>
            <a:chOff x="-46033225" y="1982825"/>
            <a:chExt cx="300900" cy="263900"/>
          </a:xfrm>
        </p:grpSpPr>
        <p:sp>
          <p:nvSpPr>
            <p:cNvPr id="304" name="Google Shape;304;p42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42"/>
          <p:cNvSpPr txBox="1">
            <a:spLocks noGrp="1"/>
          </p:cNvSpPr>
          <p:nvPr>
            <p:ph type="subTitle" idx="1"/>
          </p:nvPr>
        </p:nvSpPr>
        <p:spPr>
          <a:xfrm>
            <a:off x="6158075" y="3167988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Finish in PWP: 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Else: 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5977100" y="2846112"/>
            <a:ext cx="26525" cy="93359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3"/>
          </p:nvPr>
        </p:nvSpPr>
        <p:spPr>
          <a:xfrm>
            <a:off x="6158400" y="2850713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LABELS</a:t>
            </a:r>
            <a:endParaRPr dirty="0"/>
          </a:p>
        </p:txBody>
      </p:sp>
      <p:grpSp>
        <p:nvGrpSpPr>
          <p:cNvPr id="310" name="Google Shape;310;p42"/>
          <p:cNvGrpSpPr/>
          <p:nvPr/>
        </p:nvGrpSpPr>
        <p:grpSpPr>
          <a:xfrm>
            <a:off x="5404663" y="3144946"/>
            <a:ext cx="335064" cy="335932"/>
            <a:chOff x="-50523475" y="2316000"/>
            <a:chExt cx="299325" cy="300100"/>
          </a:xfrm>
        </p:grpSpPr>
        <p:sp>
          <p:nvSpPr>
            <p:cNvPr id="311" name="Google Shape;311;p42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build="p"/>
      <p:bldP spid="294" grpId="0" build="p"/>
      <p:bldP spid="297" grpId="0" build="p"/>
      <p:bldP spid="298" grpId="0" build="p"/>
      <p:bldP spid="307" grpId="0" uiExpand="1" build="p"/>
      <p:bldP spid="309" grpId="0" build="p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954</Words>
  <Application>Microsoft Office PowerPoint</Application>
  <PresentationFormat>On-screen Show (16:9)</PresentationFormat>
  <Paragraphs>194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Reem Kufi</vt:lpstr>
      <vt:lpstr>Source Sans Pro</vt:lpstr>
      <vt:lpstr>Arial</vt:lpstr>
      <vt:lpstr>Simple Meeting by Slidesgo</vt:lpstr>
      <vt:lpstr>Formula One Dataset</vt:lpstr>
      <vt:lpstr>01</vt:lpstr>
      <vt:lpstr>DETAILS</vt:lpstr>
      <vt:lpstr>DETAILS</vt:lpstr>
      <vt:lpstr>PROJECT MOTIVATION</vt:lpstr>
      <vt:lpstr>PROJECT GOALS</vt:lpstr>
      <vt:lpstr>RESOURCES</vt:lpstr>
      <vt:lpstr>02</vt:lpstr>
      <vt:lpstr>PROBLEM 1</vt:lpstr>
      <vt:lpstr>INTEGRATION  CLEANING  &amp; TRANSFORMING</vt:lpstr>
      <vt:lpstr>3 DIFFERENT INPUTS</vt:lpstr>
      <vt:lpstr>CLASSIFICATION MODEL </vt:lpstr>
      <vt:lpstr>4-LAYERED NEURAL  NETWORK </vt:lpstr>
      <vt:lpstr>03</vt:lpstr>
      <vt:lpstr>PROBLEM 2</vt:lpstr>
      <vt:lpstr>INTEGRATION  CLEANING  &amp; TRANSFORMING</vt:lpstr>
      <vt:lpstr>IMPLEMENTATION</vt:lpstr>
      <vt:lpstr>RESULTS</vt:lpstr>
      <vt:lpstr>04</vt:lpstr>
      <vt:lpstr>PROBLEM 3</vt:lpstr>
      <vt:lpstr>INTEGRATION,  CLEANING  &amp; TRANSFORMING</vt:lpstr>
      <vt:lpstr>IMPLEMENTATION</vt:lpstr>
      <vt:lpstr>RESULTS</vt:lpstr>
      <vt:lpstr>RESULTS</vt:lpstr>
      <vt:lpstr>05</vt:lpstr>
      <vt:lpstr>Extension of Problem 1</vt:lpstr>
      <vt:lpstr>IMPLEMENTATION</vt:lpstr>
      <vt:lpstr>RESULTS</vt:lpstr>
      <vt:lpstr>RESULTS</vt:lpstr>
      <vt:lpstr>06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Formula One Dataset</dc:title>
  <cp:lastModifiedBy>Ken Siek Ming Jun</cp:lastModifiedBy>
  <cp:revision>5</cp:revision>
  <dcterms:modified xsi:type="dcterms:W3CDTF">2020-11-12T13:16:18Z</dcterms:modified>
</cp:coreProperties>
</file>